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png"/>
  <Override PartName="/ppt/notesSlides/notesSlide2.xml" ContentType="application/vnd.openxmlformats-officedocument.presentationml.notesSlide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84" r:id="rId1"/>
  </p:sldMasterIdLst>
  <p:notesMasterIdLst>
    <p:notesMasterId r:id="rId13"/>
  </p:notesMasterIdLst>
  <p:sldIdLst>
    <p:sldId id="297" r:id="rId2"/>
    <p:sldId id="311" r:id="rId3"/>
    <p:sldId id="300" r:id="rId4"/>
    <p:sldId id="310" r:id="rId5"/>
    <p:sldId id="301" r:id="rId6"/>
    <p:sldId id="303" r:id="rId7"/>
    <p:sldId id="304" r:id="rId8"/>
    <p:sldId id="306" r:id="rId9"/>
    <p:sldId id="307" r:id="rId10"/>
    <p:sldId id="309" r:id="rId11"/>
    <p:sldId id="30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DE5"/>
    <a:srgbClr val="4E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74"/>
    <p:restoredTop sz="95470"/>
  </p:normalViewPr>
  <p:slideViewPr>
    <p:cSldViewPr snapToGrid="0" snapToObjects="1">
      <p:cViewPr varScale="1">
        <p:scale>
          <a:sx n="87" d="100"/>
          <a:sy n="87" d="100"/>
        </p:scale>
        <p:origin x="22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15FCC-7E7F-034F-8DE7-CE1294C84A5E}" type="datetimeFigureOut">
              <a:rPr lang="en-US" smtClean="0"/>
              <a:t>7/26/21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FEF87-C40C-BD4E-B906-3A1C2107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7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EF87-C40C-BD4E-B906-3A1C2107D2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29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EF87-C40C-BD4E-B906-3A1C2107D2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4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09A646F-B6DE-0447-A815-2AC961D3FA04}" type="datetime1">
              <a:rPr lang="en-US" smtClean="0"/>
              <a:t>7/26/21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4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1CFE-19D1-9843-BCFD-6AD904619B75}" type="datetime1">
              <a:rPr lang="en-US" smtClean="0"/>
              <a:t>7/26/21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07921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1CFE-19D1-9843-BCFD-6AD904619B75}" type="datetime1">
              <a:rPr lang="en-US" smtClean="0"/>
              <a:t>7/26/21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6810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1CFE-19D1-9843-BCFD-6AD904619B75}" type="datetime1">
              <a:rPr lang="en-US" smtClean="0"/>
              <a:t>7/26/21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5220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1CFE-19D1-9843-BCFD-6AD904619B75}" type="datetime1">
              <a:rPr lang="en-US" smtClean="0"/>
              <a:t>7/26/21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5722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1CFE-19D1-9843-BCFD-6AD904619B75}" type="datetime1">
              <a:rPr lang="en-US" smtClean="0"/>
              <a:t>7/26/21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0587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1CFE-19D1-9843-BCFD-6AD904619B75}" type="datetime1">
              <a:rPr lang="en-US" smtClean="0"/>
              <a:t>7/26/21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9538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21F1CFE-19D1-9843-BCFD-6AD904619B75}" type="datetime1">
              <a:rPr lang="en-US" smtClean="0"/>
              <a:t>7/26/21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13258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21F1CFE-19D1-9843-BCFD-6AD904619B75}" type="datetime1">
              <a:rPr lang="en-US" smtClean="0"/>
              <a:t>7/26/21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6352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1CFE-19D1-9843-BCFD-6AD904619B75}" type="datetime1">
              <a:rPr lang="en-US" smtClean="0"/>
              <a:t>7/26/21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2953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B7F0-1D49-8C42-B970-803CA7F6F016}" type="datetime1">
              <a:rPr lang="en-US" smtClean="0"/>
              <a:t>7/26/21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01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1CFE-19D1-9843-BCFD-6AD904619B75}" type="datetime1">
              <a:rPr lang="en-US" smtClean="0"/>
              <a:t>7/26/21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7921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1CFE-19D1-9843-BCFD-6AD904619B75}" type="datetime1">
              <a:rPr lang="en-US" smtClean="0"/>
              <a:t>7/26/21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569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FF87-A747-8947-88FD-836BCE4A9618}" type="datetime1">
              <a:rPr lang="en-US" smtClean="0"/>
              <a:t>7/26/21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4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A969-AA55-E741-B7CD-04FF97B82A8F}" type="datetime1">
              <a:rPr lang="en-US" smtClean="0"/>
              <a:t>7/26/21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55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1CFE-19D1-9843-BCFD-6AD904619B75}" type="datetime1">
              <a:rPr lang="en-US" smtClean="0"/>
              <a:t>7/26/21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3696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1CFE-19D1-9843-BCFD-6AD904619B75}" type="datetime1">
              <a:rPr lang="en-US" smtClean="0"/>
              <a:t>7/26/21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1070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21F1CFE-19D1-9843-BCFD-6AD904619B75}" type="datetime1">
              <a:rPr lang="en-US" smtClean="0"/>
              <a:t>7/26/21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7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  <p:sldLayoutId id="214748400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I3HDrR9pt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t&amp;rct=j&amp;q=&amp;esrc=s&amp;source=web&amp;cd=&amp;ved=2ahUKEwj42aaT4_vxAhUbV80KHSYGDpQQFjABegQIBBAD&amp;url=https%3A%2F%2Fcore.ac.uk%2Fdownload%2Fpdf%2F82105995.pdf&amp;usg=AOvVaw1VwRsvI3fW2BU9O4-VOLcA" TargetMode="External"/><Relationship Id="rId13" Type="http://schemas.openxmlformats.org/officeDocument/2006/relationships/hyperlink" Target="https://www.google.com/search?q=mie+scattering&amp;tbm=isch&amp;ved=2ahUKEwiIk9fLmPzxAhXJrXIEHSj4CVAQ2-cCegQIABAA&amp;oq=mie+scattering&amp;gs_lcp=CgNpbWcQAzICCAAyAggAMgIIADICCAAyAggAMgIIADICCAAyAggAMgIIADICCAA6BQgAELEDOgQIABBDOgcIABCxAxBDOggIABCxAxCDAVDrHVi4M2ClNWgAcAB4AIABf4gBwwqSAQQxMS4zmAEAoAEBqgELZ3dzLXdpei1pbWfAAQE&amp;sclient=img&amp;ei=g0j8YMjFE8nbytMPqPCngAU&amp;bih=612&amp;biw=1351" TargetMode="External"/><Relationship Id="rId18" Type="http://schemas.openxmlformats.org/officeDocument/2006/relationships/hyperlink" Target="https://www.google.com/search?q=dynamic+optical+speckle+laser&amp;hl=en&amp;source=lnms&amp;tbm=isch&amp;sa=X&amp;ved=2ahUKEwiC4buumvzxAhXgFVkFHfi4Cj4Q_AUoA3oECAIQBQ&amp;biw=1351&amp;bih=612" TargetMode="External"/><Relationship Id="rId3" Type="http://schemas.openxmlformats.org/officeDocument/2006/relationships/hyperlink" Target="https://courses.lumenlearning.com/physics/chapter/22-2-ferromagnets-and-electromagnets/" TargetMode="External"/><Relationship Id="rId7" Type="http://schemas.openxmlformats.org/officeDocument/2006/relationships/hyperlink" Target="https://aip.scitation.org/doi/10.1063/1.2929372" TargetMode="External"/><Relationship Id="rId12" Type="http://schemas.openxmlformats.org/officeDocument/2006/relationships/hyperlink" Target="https://www.ncbi.nlm.nih.gov/pmc/articles/PMC6630330/" TargetMode="External"/><Relationship Id="rId17" Type="http://schemas.openxmlformats.org/officeDocument/2006/relationships/hyperlink" Target="https://www.researchgate.net/profile/Laszlo-Szunyogh/publication/237506794_Electronic_theory_of_Bloch_walls_in_ferromagnets/links/56f1935008ae1cb29a3d1492/Electronic-theory-of-Bloch-walls-in-ferromagnets.pdf?_sg%5B0%5D=ZlTpYWx8kEYwLmFYF2RR7Iq5Df2fwxFusZIU0y-k1N-E93fWVikCt-5G5H5RdaF2NZkTT_v7LARG75j9qQVxzg.k6aLH9nqCXepmAX97G7bO7tRQ7HIh_Zzfq0obelCwoEA-sdWXS-X9g60HOp0nFKVWjyyzSQAG6DScdmHCmO43w&amp;_sg%5B1%5D=7uMQJgUj3nC8cFyWP8bM9mN65i5PdAt0MZ26qzSRi5fSahl0tf5xpYetR4MNgiWLZZ5Y9liK6KtmJHPSDvVnCzxEJu60bG6y3nNsm4ZUh3j5.k6aLH9nqCXepmAX97G7bO7tRQ7HIh_Zzfq0obelCwoEA-sdWXS-X9g60HOp0nFKVWjyyzSQAG6DScdmHCmO43w&amp;_iepl=" TargetMode="External"/><Relationship Id="rId2" Type="http://schemas.openxmlformats.org/officeDocument/2006/relationships/hyperlink" Target="https://www.ferrocell.us/" TargetMode="External"/><Relationship Id="rId16" Type="http://schemas.openxmlformats.org/officeDocument/2006/relationships/hyperlink" Target="https://www.google.com/search?q=rayleigh+scattering&amp;tbm=isch&amp;ved=2ahUKEwiUx7rQmfzxAhWfgXIEHc9SDPsQ2-cCegQIABAA&amp;oq=rayleigh+scattering&amp;gs_lcp=CgNpbWcQAzICCAAyAggAMgIIADICCAAyAggAMgIIADICCAAyAggAMgIIADICCAA6BggAEAcQHlCvvwNYh80DYNfVA2gAcAB4AIABZ4gB7wWSAQM2LjKYAQCgAQGqAQtnd3Mtd2l6LWltZ8ABAQ&amp;sclient=img&amp;ei=mUn8YNSWL5-DytMPz6Wx2A8&amp;bih=612&amp;biw=135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t&amp;rct=j&amp;q=&amp;esrc=s&amp;source=web&amp;cd=&amp;cad=rja&amp;uact=8&amp;ved=2ahUKEwiHyrPY3_vxAhXBsZ4KHU08A04QFjABegQIBBAD&amp;url=http%3A%2F%2Fwww.sbfisica.org.br%2Fbjp%2Ffiles%2Fv35_718.pdf&amp;usg=AOvVaw2gSHkZ9PWk0iDCIGdBxE0P" TargetMode="External"/><Relationship Id="rId11" Type="http://schemas.openxmlformats.org/officeDocument/2006/relationships/hyperlink" Target="https://www.google.com/url?sa=t&amp;rct=j&amp;q=&amp;esrc=s&amp;source=web&amp;cd=&amp;cad=rja&amp;uact=8&amp;ved=2ahUKEwic6Iuz-fvxAhXBZc0KHRJVCQYQFjABegQIBBAD&amp;url=https%3A%2F%2Fwww.researchgate.net%2Fpublication%2F230597018_Magnetic_Fluids&amp;usg=AOvVaw38xOUS6IxfrD-x6NtsnJUp" TargetMode="External"/><Relationship Id="rId5" Type="http://schemas.openxmlformats.org/officeDocument/2006/relationships/hyperlink" Target="https://www.nature.com/articles/s41598-020-71703-6.pdf?origin=ppub" TargetMode="External"/><Relationship Id="rId15" Type="http://schemas.openxmlformats.org/officeDocument/2006/relationships/hyperlink" Target="https://www.researchgate.net/profile/Muthurajan-Harries/publication/279186864_Nonlinear_and_magneto-optical_effects_in_magnetic_nanofluids/links/558d217808ae40781c20835f/Nonlinear-and-magneto-optical-effects-in-magnetic-nanofluids.pdf?_sg%5B0%5D=2pRj1qVUVlXTFCgpZWs9qpO9UbXJUS3rbugrGX2JmuBHYRxrjUvgwZNBE4EKJuN7FwyyLV6ft7-OwEk2H3n46g.NT8_qiNV91eszWWCBTuVMTT3H_qiO7feRJZxBlBpplc0g10ei_oX7EmhQFAqxO-72UyoYiG-oF3YvF8msnyIKw&amp;_sg%5B1%5D=75k75b1ZV1V4tOBqxX7nIpV1Bdvc3utcQgt9XrxQbWm944N0drp0T79X1v05PFGQEbhuLQb8uEDCcQJ7FS24Oe-F4EMd_AGIJHHSOgcTzVHM.NT8_qiNV91eszWWCBTuVMTT3H_qiO7feRJZxBlBpplc0g10ei_oX7EmhQFAqxO-72UyoYiG-oF3YvF8msnyIKw&amp;_iepl=" TargetMode="External"/><Relationship Id="rId10" Type="http://schemas.openxmlformats.org/officeDocument/2006/relationships/hyperlink" Target="https://www.ncbi.nlm.nih.gov/pmc/articles/PMC7559013/" TargetMode="External"/><Relationship Id="rId4" Type="http://schemas.openxmlformats.org/officeDocument/2006/relationships/hyperlink" Target="https://en.wikipedia.org/wiki/Ferrofluid" TargetMode="External"/><Relationship Id="rId9" Type="http://schemas.openxmlformats.org/officeDocument/2006/relationships/hyperlink" Target="https://www.google.com/url?sa=t&amp;rct=j&amp;q=&amp;esrc=s&amp;source=web&amp;cd=&amp;cad=rja&amp;uact=8&amp;ved=2ahUKEwiH3Nzx4_vxAhVFCs0KHeDMAksQFjAIegQICRAD&amp;url=https%3A%2F%2Farxiv.org%2Fpdf%2F1810.05581&amp;usg=AOvVaw1nmBkVOc_HLpeEvQwsoux2" TargetMode="External"/><Relationship Id="rId14" Type="http://schemas.openxmlformats.org/officeDocument/2006/relationships/hyperlink" Target="https://www.mdpi.com/2410-3896/4/2/35/ht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napse.io/papers/3022270089" TargetMode="External"/><Relationship Id="rId13" Type="http://schemas.openxmlformats.org/officeDocument/2006/relationships/hyperlink" Target="https://www.semanticscholar.org/paper/Investigating-dynamical-systems-using-Tufaile-Snyder/7ce3a71e65e5e83ad65e14f3eaae7ce39e15cbef" TargetMode="External"/><Relationship Id="rId18" Type="http://schemas.openxmlformats.org/officeDocument/2006/relationships/hyperlink" Target="https://www.ferrocell.us/references/Realtime%20visualization%20of%20magnetic%20fields.pdf" TargetMode="External"/><Relationship Id="rId3" Type="http://schemas.openxmlformats.org/officeDocument/2006/relationships/hyperlink" Target="https://www.mdpi.com/2410-3896/5/3/45" TargetMode="External"/><Relationship Id="rId21" Type="http://schemas.openxmlformats.org/officeDocument/2006/relationships/hyperlink" Target="https://www.sciencedirect.com/science/article/abs/pii/S0304885317319194?via%3Dihub" TargetMode="External"/><Relationship Id="rId7" Type="http://schemas.openxmlformats.org/officeDocument/2006/relationships/hyperlink" Target="https://revistapesquisa.fapesp.br/en/magnetic-circles/" TargetMode="External"/><Relationship Id="rId12" Type="http://schemas.openxmlformats.org/officeDocument/2006/relationships/hyperlink" Target="https://www.ferrocell.us/references/FerrocellBookApril2021.pdf" TargetMode="External"/><Relationship Id="rId17" Type="http://schemas.openxmlformats.org/officeDocument/2006/relationships/hyperlink" Target="http://www.ferrocell.us/references/observations%20of%20Light%20and%20Electromagnetism%20interacting%20with%20a%20Ferrocell.ppsx" TargetMode="External"/><Relationship Id="rId2" Type="http://schemas.openxmlformats.org/officeDocument/2006/relationships/hyperlink" Target="https://www.osapublishing.org/abstract.cfm?uri=LS-2020-JTh4A.4" TargetMode="External"/><Relationship Id="rId16" Type="http://schemas.openxmlformats.org/officeDocument/2006/relationships/hyperlink" Target="https://www.ferrocell.us/references/PHOTONIC%20MAPPING%20OF%20MAGNETIC%20FIELDS.pdf" TargetMode="External"/><Relationship Id="rId20" Type="http://schemas.openxmlformats.org/officeDocument/2006/relationships/hyperlink" Target="https://www.sciencedirect.com/science/article/abs/pii/S0304885318311090?via%3Dihub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osapublishing.org/abstract.cfm?uri=LS-2019-JTu3A.17" TargetMode="External"/><Relationship Id="rId11" Type="http://schemas.openxmlformats.org/officeDocument/2006/relationships/hyperlink" Target="https://underline.io/lecture/3663-i2-15---optical-vortex-and-ferrocell-a-comparative-study" TargetMode="External"/><Relationship Id="rId5" Type="http://schemas.openxmlformats.org/officeDocument/2006/relationships/hyperlink" Target="https://go.gale.com/ps/i.do?id=GALE%7CA537267048&amp;sid=googleScholar&amp;v=2.1&amp;it=r&amp;linkaccess=abs&amp;issn=16878108&amp;p=AONE&amp;sw=w&amp;userGroupName=anon%7E9ae975a7" TargetMode="External"/><Relationship Id="rId15" Type="http://schemas.openxmlformats.org/officeDocument/2006/relationships/hyperlink" Target="https://www.google.com/search?client=firefox-b-1-d&amp;q=Magnetically+controlled+reflection+of+a+ferrofluid+cell" TargetMode="External"/><Relationship Id="rId10" Type="http://schemas.openxmlformats.org/officeDocument/2006/relationships/hyperlink" Target="https://www.mdpi.com/2410-3896/4/2/35/htm" TargetMode="External"/><Relationship Id="rId19" Type="http://schemas.openxmlformats.org/officeDocument/2006/relationships/hyperlink" Target="https://www.mdpi.com/2410-3896/4/2/35/htm?fbclid=IwAR1JNBXPjH1Q5cENTIBAtK-nWIWN4sl66cymP9HAZXQX2KaN9044dWe6ITI" TargetMode="External"/><Relationship Id="rId4" Type="http://schemas.openxmlformats.org/officeDocument/2006/relationships/hyperlink" Target="https://www.scirp.org/journal/paperinformation.aspx?paperid=71909" TargetMode="External"/><Relationship Id="rId9" Type="http://schemas.openxmlformats.org/officeDocument/2006/relationships/hyperlink" Target="https://link.springer.com/chapter/10.1007/978-3-030-15297-0_25" TargetMode="External"/><Relationship Id="rId14" Type="http://schemas.openxmlformats.org/officeDocument/2006/relationships/hyperlink" Target="https://youtu.be/3PU-BdSDd6M" TargetMode="External"/><Relationship Id="rId22" Type="http://schemas.openxmlformats.org/officeDocument/2006/relationships/hyperlink" Target="https://arxiv.org/abs/1911.0573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061663-9EB2-1447-8EC5-EDC4F666E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3595" y="649370"/>
            <a:ext cx="9064810" cy="86142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Magnetism and magnetic materials conference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02BE8E-FAAF-C848-BEE6-0D8C71C20AFE}"/>
              </a:ext>
            </a:extLst>
          </p:cNvPr>
          <p:cNvSpPr txBox="1"/>
          <p:nvPr/>
        </p:nvSpPr>
        <p:spPr>
          <a:xfrm>
            <a:off x="4237836" y="1038517"/>
            <a:ext cx="4246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“Enhancing the Modern Innovations and Novel </a:t>
            </a:r>
          </a:p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Improvements in Magnetism and Magnetic Materials”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BFE36B-3279-C74C-B837-5CAF9A886BB0}"/>
              </a:ext>
            </a:extLst>
          </p:cNvPr>
          <p:cNvSpPr txBox="1"/>
          <p:nvPr/>
        </p:nvSpPr>
        <p:spPr>
          <a:xfrm>
            <a:off x="2821335" y="1741493"/>
            <a:ext cx="6549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My presentation is about experiment, observation and measurement of the optical response of a thin-film ferrohydrodynamic fluid in a magnetic field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80D3FA-0F46-E941-A7AE-EE4C1489B8E1}"/>
              </a:ext>
            </a:extLst>
          </p:cNvPr>
          <p:cNvSpPr txBox="1">
            <a:spLocks/>
          </p:cNvSpPr>
          <p:nvPr/>
        </p:nvSpPr>
        <p:spPr bwMode="gray">
          <a:xfrm>
            <a:off x="3569405" y="2760896"/>
            <a:ext cx="5014634" cy="9354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/>
              <a:t>The Ferrolens   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404D01-F581-6742-8C57-DA779F420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289" y="4332149"/>
            <a:ext cx="2238237" cy="16786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7CAC09C2-251B-1E4D-A64C-1EDAB770CE9D}"/>
              </a:ext>
            </a:extLst>
          </p:cNvPr>
          <p:cNvSpPr txBox="1">
            <a:spLocks/>
          </p:cNvSpPr>
          <p:nvPr/>
        </p:nvSpPr>
        <p:spPr bwMode="gray">
          <a:xfrm>
            <a:off x="3718289" y="3757153"/>
            <a:ext cx="5280212" cy="484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 window into magnetism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138AB27-C0FE-DF4B-ADBD-4D70638FA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6526" y="4604238"/>
            <a:ext cx="2810256" cy="1134500"/>
          </a:xfrm>
        </p:spPr>
        <p:txBody>
          <a:bodyPr/>
          <a:lstStyle/>
          <a:p>
            <a:pPr algn="ctr"/>
            <a:r>
              <a:rPr lang="en-US" sz="2000" dirty="0"/>
              <a:t>Timm A. Vanderelli</a:t>
            </a:r>
            <a:br>
              <a:rPr lang="en-US" sz="2000" dirty="0"/>
            </a:br>
            <a:r>
              <a:rPr lang="en-US" sz="2000" dirty="0"/>
              <a:t>Magneto-optic  R&amp;D</a:t>
            </a:r>
            <a:br>
              <a:rPr lang="en-US" sz="2000" dirty="0"/>
            </a:br>
            <a:r>
              <a:rPr lang="en-US" sz="2000" dirty="0"/>
              <a:t>Ferrocell USA</a:t>
            </a:r>
          </a:p>
        </p:txBody>
      </p:sp>
      <p:pic>
        <p:nvPicPr>
          <p:cNvPr id="13" name="Audio Recording Jul 19, 2021 at 11:36:21 AM" descr="Audio Recording Jul 19, 2021 at 11:36:21 AM">
            <a:hlinkClick r:id="" action="ppaction://media"/>
            <a:extLst>
              <a:ext uri="{FF2B5EF4-FFF2-40B4-BE49-F238E27FC236}">
                <a16:creationId xmlns:a16="http://schemas.microsoft.com/office/drawing/2014/main" id="{99F1A5BF-4DCF-9641-B9C1-9131081C44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18676" y="339504"/>
            <a:ext cx="619731" cy="6197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9B39FB-F6B7-5C44-8AE4-6CFBB453F757}"/>
              </a:ext>
            </a:extLst>
          </p:cNvPr>
          <p:cNvSpPr txBox="1"/>
          <p:nvPr/>
        </p:nvSpPr>
        <p:spPr>
          <a:xfrm>
            <a:off x="3856962" y="5600238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Figure 1</a:t>
            </a:r>
          </a:p>
        </p:txBody>
      </p:sp>
    </p:spTree>
    <p:extLst>
      <p:ext uri="{BB962C8B-B14F-4D97-AF65-F5344CB8AC3E}">
        <p14:creationId xmlns:p14="http://schemas.microsoft.com/office/powerpoint/2010/main" val="142620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7A1D0A-BE4E-DE4D-8734-31A7382F4AF3}"/>
              </a:ext>
            </a:extLst>
          </p:cNvPr>
          <p:cNvSpPr txBox="1"/>
          <p:nvPr/>
        </p:nvSpPr>
        <p:spPr>
          <a:xfrm>
            <a:off x="7006336" y="1261872"/>
            <a:ext cx="614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1. Green 5 </a:t>
            </a:r>
            <a:r>
              <a:rPr lang="en-US" sz="1200" dirty="0" err="1"/>
              <a:t>mW</a:t>
            </a:r>
            <a:r>
              <a:rPr lang="en-US" sz="1200" dirty="0"/>
              <a:t> laser (stated)*.</a:t>
            </a:r>
          </a:p>
          <a:p>
            <a:r>
              <a:rPr lang="en-US" sz="1200" dirty="0"/>
              <a:t>2. 62 x 4 mm Ferrolens with .6 gm/ml particle density.</a:t>
            </a:r>
          </a:p>
          <a:p>
            <a:r>
              <a:rPr lang="en-US" sz="1200" dirty="0"/>
              <a:t>3. North pole of 12.7 mm cube magnet 5 mm away</a:t>
            </a:r>
          </a:p>
          <a:p>
            <a:r>
              <a:rPr lang="en-US" sz="1200" dirty="0"/>
              <a:t>  from Ferrolens surface.</a:t>
            </a:r>
          </a:p>
          <a:p>
            <a:r>
              <a:rPr lang="en-US" sz="1200" dirty="0"/>
              <a:t>4. Screen placement at 5 cm for the first test.</a:t>
            </a:r>
          </a:p>
          <a:p>
            <a:r>
              <a:rPr lang="en-US" sz="1200" dirty="0"/>
              <a:t>5. Screen placement at 50 cm for the second test.</a:t>
            </a:r>
          </a:p>
          <a:p>
            <a:endParaRPr lang="en-US" sz="1200" dirty="0"/>
          </a:p>
          <a:p>
            <a:r>
              <a:rPr lang="en-US" sz="1200" dirty="0"/>
              <a:t>  Magnetic pole = 3800 Gauss</a:t>
            </a:r>
          </a:p>
          <a:p>
            <a:r>
              <a:rPr lang="en-US" sz="1200" dirty="0"/>
              <a:t>*Measured laser power output = 10.5 </a:t>
            </a:r>
            <a:r>
              <a:rPr lang="en-US" sz="1200" dirty="0" err="1"/>
              <a:t>mW</a:t>
            </a:r>
            <a:endParaRPr lang="en-US" sz="1200" dirty="0"/>
          </a:p>
          <a:p>
            <a:r>
              <a:rPr lang="en-US" dirty="0"/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D6E9B-8716-C049-9668-5F174021B9AE}"/>
              </a:ext>
            </a:extLst>
          </p:cNvPr>
          <p:cNvSpPr txBox="1"/>
          <p:nvPr/>
        </p:nvSpPr>
        <p:spPr>
          <a:xfrm>
            <a:off x="7006336" y="3465576"/>
            <a:ext cx="14382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D1 = 80 cm</a:t>
            </a:r>
          </a:p>
          <a:p>
            <a:r>
              <a:rPr lang="en-US" dirty="0"/>
              <a:t>D2 = 5 cm</a:t>
            </a:r>
          </a:p>
          <a:p>
            <a:r>
              <a:rPr lang="en-US" dirty="0"/>
              <a:t>D3 = 5 mm</a:t>
            </a:r>
          </a:p>
          <a:p>
            <a:r>
              <a:rPr lang="en-US" dirty="0"/>
              <a:t>D4 = 50 cm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0B9780-3A1C-7A46-9C0B-B7D4B78A5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56" y="177800"/>
            <a:ext cx="65024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10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AC5685-6C81-594F-A452-0712BFC86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177800"/>
            <a:ext cx="6502400" cy="6502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CD766F-4405-6645-86C3-3AD2897121E5}"/>
              </a:ext>
            </a:extLst>
          </p:cNvPr>
          <p:cNvSpPr txBox="1"/>
          <p:nvPr/>
        </p:nvSpPr>
        <p:spPr>
          <a:xfrm>
            <a:off x="3488168" y="4563394"/>
            <a:ext cx="544068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1. A ring of 36 bright white LED’s around the circumference</a:t>
            </a:r>
          </a:p>
          <a:p>
            <a:r>
              <a:rPr lang="en-US" sz="1400" dirty="0"/>
              <a:t>    of the Ferrolens facing inward.</a:t>
            </a:r>
          </a:p>
          <a:p>
            <a:r>
              <a:rPr lang="en-US" sz="1400" dirty="0"/>
              <a:t>2. 100 x 12 mm Ferrolens with .6 gm/ml particle density. </a:t>
            </a:r>
          </a:p>
          <a:p>
            <a:r>
              <a:rPr lang="en-US" sz="1400" dirty="0"/>
              <a:t>   Rear side of glass is painted flat-black to reduce reflections.</a:t>
            </a:r>
          </a:p>
          <a:p>
            <a:r>
              <a:rPr lang="en-US" sz="1400" dirty="0"/>
              <a:t>3. A 19 mm cube magnet directly centered, 5mm below the</a:t>
            </a:r>
          </a:p>
          <a:p>
            <a:r>
              <a:rPr lang="en-US" sz="1400" dirty="0"/>
              <a:t>   rear glass surface. Magnetic poles parallel to glass. </a:t>
            </a:r>
          </a:p>
          <a:p>
            <a:endParaRPr lang="en-US" sz="1400" dirty="0"/>
          </a:p>
          <a:p>
            <a:r>
              <a:rPr lang="en-US" sz="1400" dirty="0"/>
              <a:t>	Magnetic Pole Gauss = 6000</a:t>
            </a:r>
          </a:p>
        </p:txBody>
      </p:sp>
    </p:spTree>
    <p:extLst>
      <p:ext uri="{BB962C8B-B14F-4D97-AF65-F5344CB8AC3E}">
        <p14:creationId xmlns:p14="http://schemas.microsoft.com/office/powerpoint/2010/main" val="1628938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0E30E-F0C6-AB48-9779-DE67E56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the Presentation on YouTube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6E83C-20B2-E249-B610-3752BFB4A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the presentation on YouTube: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https://www.youtube.com/watch?v=-I3HDrR9pts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References and details of the experiments are in the following frames</a:t>
            </a:r>
          </a:p>
        </p:txBody>
      </p:sp>
    </p:spTree>
    <p:extLst>
      <p:ext uri="{BB962C8B-B14F-4D97-AF65-F5344CB8AC3E}">
        <p14:creationId xmlns:p14="http://schemas.microsoft.com/office/powerpoint/2010/main" val="190252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3C4C5-0857-5C45-BC03-739957D6A173}"/>
              </a:ext>
            </a:extLst>
          </p:cNvPr>
          <p:cNvSpPr txBox="1"/>
          <p:nvPr/>
        </p:nvSpPr>
        <p:spPr>
          <a:xfrm>
            <a:off x="4307047" y="342339"/>
            <a:ext cx="3494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Links to 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0A9246-C2A1-EF40-B0FD-33178ED156CA}"/>
              </a:ext>
            </a:extLst>
          </p:cNvPr>
          <p:cNvSpPr txBox="1"/>
          <p:nvPr/>
        </p:nvSpPr>
        <p:spPr>
          <a:xfrm>
            <a:off x="1624849" y="1138229"/>
            <a:ext cx="8494776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 1.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Ferrocell</a:t>
            </a:r>
            <a:r>
              <a:rPr lang="en-US" sz="1600" baseline="30000" dirty="0">
                <a:solidFill>
                  <a:schemeClr val="accent6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®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 2.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Ferromagnetism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 3.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Ferrofluid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 4.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Steric repulsion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 5.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Superparamagnetic state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 6.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Rosensweig Instability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 7.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Van der Waals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 8.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Pressure gradient instability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 9.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Superparamagnetic change state to ferromagnetic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10. </a:t>
            </a:r>
            <a:r>
              <a:rPr lang="en-US" sz="1600" u="sng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epulsive properties and align parallel to the magnetic field</a:t>
            </a:r>
            <a:endParaRPr lang="en-US" sz="1600" baseline="30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11.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Lorentz Force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12.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Mie Scattering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13.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Dynamic diffraction grating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14.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Refractive index of the colloidal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15.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Rayleigh Scattering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16.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Bloch Wall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17.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Dynamic speckle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96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8DFFA9-3BD8-684B-B076-7D69C475A914}"/>
              </a:ext>
            </a:extLst>
          </p:cNvPr>
          <p:cNvSpPr txBox="1"/>
          <p:nvPr/>
        </p:nvSpPr>
        <p:spPr>
          <a:xfrm>
            <a:off x="3289144" y="342339"/>
            <a:ext cx="553068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Links to Related References</a:t>
            </a:r>
          </a:p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Published Papers and Books about the Ferrolens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C66074-687C-BD4B-98F3-FA17701D8970}"/>
              </a:ext>
            </a:extLst>
          </p:cNvPr>
          <p:cNvSpPr txBox="1"/>
          <p:nvPr/>
        </p:nvSpPr>
        <p:spPr>
          <a:xfrm>
            <a:off x="2094408" y="1498903"/>
            <a:ext cx="836504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Light scattering in plateau borders. 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AutoNum type="arabicPeriod" startAt="2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Jumping sundogs, cat’s eye and ferrofluids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AutoNum type="arabicPeriod" startAt="2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Observing the jumping laser dogs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AutoNum type="arabicPeriod" startAt="2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Light polarization using ferrofluids and magnetic fields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 startAt="2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Investigation of light patterns in a Ferrolens subjected to a magnetic field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 startAt="2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Magnetic circles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 startAt="2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Extinction of light by a Ferrocell and ferrofluid layers: a comparison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 startAt="2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Non-linear stability observation using magneto-controlled diffraction with opto-fluidics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 startAt="2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Observing dynamical systems using magneto-controlled diffraction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 startAt="2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Optical vortex and Ferrocell: a comparative study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 startAt="2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Ferrocell and magnetic patterns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 startAt="2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Investigating dynamical systems using optic-fluidics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 startAt="2"/>
            </a:pPr>
            <a:r>
              <a:rPr lang="en-US" sz="1400" u="sng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019 Techconnect conference in Boston: A lecture on the Ferrocell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 startAt="2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Magnetically controlled reflection of a Ferrofluid cell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 startAt="2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Photonic mapping of magnetic fields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 startAt="2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Light and magnetism interacting with a Ferrocell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 startAt="2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Real time visualization of magnetic fields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buFontTx/>
              <a:buAutoNum type="arabicPeriod" startAt="2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Observing dynamical systems using magneto-controlled diffraction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 startAt="2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quantum field of a magnet shown by a nanomagnetic ferrolens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 startAt="2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Real time visualization of dynamic magnetic fields with a nanomagnetic ferrolens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 startAt="2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Real time observation of a stationary magneton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 startAt="2"/>
            </a:pP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 startAt="2"/>
            </a:pP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 startAt="2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AutoNum type="arabicPeriod" startAt="2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9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681294-661B-E744-A41B-F652E8482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32" y="177800"/>
            <a:ext cx="6502400" cy="650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6D7D72-B064-B94F-83A3-ADEFDFC71AA0}"/>
              </a:ext>
            </a:extLst>
          </p:cNvPr>
          <p:cNvSpPr txBox="1"/>
          <p:nvPr/>
        </p:nvSpPr>
        <p:spPr>
          <a:xfrm>
            <a:off x="7145264" y="1883664"/>
            <a:ext cx="468910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White LED facing up, perpendicular </a:t>
            </a:r>
          </a:p>
          <a:p>
            <a:r>
              <a:rPr lang="en-US" dirty="0"/>
              <a:t>  to the thin-film.</a:t>
            </a:r>
          </a:p>
          <a:p>
            <a:r>
              <a:rPr lang="en-US" dirty="0"/>
              <a:t>2. 62 x 4 mm Ferrolens. With .6 gm/ml </a:t>
            </a:r>
          </a:p>
          <a:p>
            <a:r>
              <a:rPr lang="en-US" dirty="0"/>
              <a:t>  particle density.</a:t>
            </a:r>
          </a:p>
          <a:p>
            <a:r>
              <a:rPr lang="en-US" dirty="0"/>
              <a:t>3. A 19 mm neodymium sphere magnet </a:t>
            </a:r>
          </a:p>
          <a:p>
            <a:r>
              <a:rPr lang="en-US" dirty="0"/>
              <a:t>  with poles aligned parallel to the glass.</a:t>
            </a:r>
          </a:p>
          <a:p>
            <a:endParaRPr lang="en-US" dirty="0"/>
          </a:p>
          <a:p>
            <a:r>
              <a:rPr lang="en-US" dirty="0"/>
              <a:t>D = 50 mm distance.</a:t>
            </a:r>
          </a:p>
          <a:p>
            <a:endParaRPr lang="en-US" dirty="0"/>
          </a:p>
          <a:p>
            <a:r>
              <a:rPr lang="en-US" dirty="0"/>
              <a:t>Magnetic Pole = 4200 Gauss.</a:t>
            </a:r>
          </a:p>
        </p:txBody>
      </p:sp>
    </p:spTree>
    <p:extLst>
      <p:ext uri="{BB962C8B-B14F-4D97-AF65-F5344CB8AC3E}">
        <p14:creationId xmlns:p14="http://schemas.microsoft.com/office/powerpoint/2010/main" val="1187551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FEC25F-1BA6-6A49-842E-8A0794F7C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810" y="0"/>
            <a:ext cx="6567055" cy="6567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8C6763-A858-CE4B-AE3F-5CDB3471E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6400" y="32327"/>
            <a:ext cx="6534728" cy="65347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0097C5-4E13-F546-8069-34F183B865F6}"/>
              </a:ext>
            </a:extLst>
          </p:cNvPr>
          <p:cNvSpPr txBox="1"/>
          <p:nvPr/>
        </p:nvSpPr>
        <p:spPr>
          <a:xfrm>
            <a:off x="1634837" y="3948545"/>
            <a:ext cx="245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Magnetic pole 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91592-CF78-7449-8C54-EF3B809850E9}"/>
              </a:ext>
            </a:extLst>
          </p:cNvPr>
          <p:cNvSpPr txBox="1"/>
          <p:nvPr/>
        </p:nvSpPr>
        <p:spPr>
          <a:xfrm>
            <a:off x="7958558" y="3948545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Magnet Matrix 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42F4D6-F0A6-D544-B77D-62EF409B5ED4}"/>
              </a:ext>
            </a:extLst>
          </p:cNvPr>
          <p:cNvSpPr txBox="1"/>
          <p:nvPr/>
        </p:nvSpPr>
        <p:spPr>
          <a:xfrm>
            <a:off x="70429" y="4642247"/>
            <a:ext cx="55833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 Alternating ring of 36 red, green and blue LED’s</a:t>
            </a:r>
          </a:p>
          <a:p>
            <a:r>
              <a:rPr lang="en-US" sz="1400" dirty="0"/>
              <a:t>  around the circumference of the Ferrolens, facing Inward.</a:t>
            </a:r>
          </a:p>
          <a:p>
            <a:r>
              <a:rPr lang="en-US" sz="1400" dirty="0"/>
              <a:t>2. 100 x 12 mm Ferrolens with .6 gm/ml particle density. Rear</a:t>
            </a:r>
          </a:p>
          <a:p>
            <a:r>
              <a:rPr lang="en-US" sz="1400" dirty="0"/>
              <a:t>  side of glass is painted flat-black to reduce reflections.</a:t>
            </a:r>
          </a:p>
          <a:p>
            <a:r>
              <a:rPr lang="en-US" sz="1400" dirty="0"/>
              <a:t>3. A 5-element Halbach array is 1 mm away From the bottom</a:t>
            </a:r>
          </a:p>
          <a:p>
            <a:r>
              <a:rPr lang="en-US" sz="1400" dirty="0"/>
              <a:t>  of the glass.  Image made from zoomed-in middle magnetic</a:t>
            </a:r>
          </a:p>
          <a:p>
            <a:r>
              <a:rPr lang="en-US" sz="1400" dirty="0"/>
              <a:t>  pole in the array.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6820C4-364E-D440-83D7-5B20B63CEDE5}"/>
              </a:ext>
            </a:extLst>
          </p:cNvPr>
          <p:cNvSpPr txBox="1"/>
          <p:nvPr/>
        </p:nvSpPr>
        <p:spPr>
          <a:xfrm>
            <a:off x="6342498" y="4642247"/>
            <a:ext cx="55833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 A ring of 36 bright white LED’s around the circumference of the Ferrolens, facing Inward.</a:t>
            </a:r>
          </a:p>
          <a:p>
            <a:r>
              <a:rPr lang="en-US" sz="1400" dirty="0"/>
              <a:t>2. 100 x 12 mm Ferrolens with .6 gm/ml particle density. Rear</a:t>
            </a:r>
          </a:p>
          <a:p>
            <a:r>
              <a:rPr lang="en-US" sz="1400" dirty="0"/>
              <a:t>  side of glass is painted flat-black to reduce reflections.</a:t>
            </a:r>
          </a:p>
          <a:p>
            <a:r>
              <a:rPr lang="en-US" sz="1400" dirty="0"/>
              <a:t>3. 16 small button magnets arranged in a matrix below Ferrolens. Using various polarization orientations.</a:t>
            </a:r>
          </a:p>
        </p:txBody>
      </p:sp>
    </p:spTree>
    <p:extLst>
      <p:ext uri="{BB962C8B-B14F-4D97-AF65-F5344CB8AC3E}">
        <p14:creationId xmlns:p14="http://schemas.microsoft.com/office/powerpoint/2010/main" val="1077375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F9A637-A84A-9345-852E-3ACBCF848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254000"/>
            <a:ext cx="508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28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475AD8-F671-7141-8275-104217BE5A85}"/>
              </a:ext>
            </a:extLst>
          </p:cNvPr>
          <p:cNvSpPr txBox="1"/>
          <p:nvPr/>
        </p:nvSpPr>
        <p:spPr>
          <a:xfrm>
            <a:off x="4756404" y="338329"/>
            <a:ext cx="267919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Experiment 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378937-E211-C048-90AC-7CEBC472C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0" y="213659"/>
            <a:ext cx="508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42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210D44-2B1F-2C45-B4DD-7EE5CF9586C0}"/>
              </a:ext>
            </a:extLst>
          </p:cNvPr>
          <p:cNvSpPr txBox="1"/>
          <p:nvPr/>
        </p:nvSpPr>
        <p:spPr>
          <a:xfrm>
            <a:off x="7286624" y="1334988"/>
            <a:ext cx="3551705" cy="1877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1. Green 5 </a:t>
            </a:r>
            <a:r>
              <a:rPr lang="en-US" sz="1400" dirty="0" err="1"/>
              <a:t>mW</a:t>
            </a:r>
            <a:r>
              <a:rPr lang="en-US" sz="1400" dirty="0"/>
              <a:t> (stated)* laser.</a:t>
            </a:r>
          </a:p>
          <a:p>
            <a:r>
              <a:rPr lang="en-US" sz="1400" dirty="0"/>
              <a:t>2. 62 x 4 mm Ferrolens with .6 gm/ml</a:t>
            </a:r>
          </a:p>
          <a:p>
            <a:r>
              <a:rPr lang="en-US" sz="1400" dirty="0"/>
              <a:t>     density fluid.</a:t>
            </a:r>
          </a:p>
          <a:p>
            <a:r>
              <a:rPr lang="en-US" sz="1400" dirty="0"/>
              <a:t>3. 12.7 mm cube magnet N pole (1).</a:t>
            </a:r>
          </a:p>
          <a:p>
            <a:r>
              <a:rPr lang="en-US" sz="1400" dirty="0"/>
              <a:t>4. Black screen.</a:t>
            </a:r>
          </a:p>
          <a:p>
            <a:endParaRPr lang="en-US" sz="1400" dirty="0"/>
          </a:p>
          <a:p>
            <a:r>
              <a:rPr lang="en-US" sz="1400" dirty="0"/>
              <a:t>5. Entrance hole for laser.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B770B9-DE93-5D43-9979-B703334EAB4F}"/>
              </a:ext>
            </a:extLst>
          </p:cNvPr>
          <p:cNvSpPr txBox="1"/>
          <p:nvPr/>
        </p:nvSpPr>
        <p:spPr>
          <a:xfrm>
            <a:off x="7286624" y="3817878"/>
            <a:ext cx="3615092" cy="246221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D1 = 80 cm</a:t>
            </a:r>
          </a:p>
          <a:p>
            <a:r>
              <a:rPr lang="en-US" sz="1400" dirty="0"/>
              <a:t>D2 = 5 cm</a:t>
            </a:r>
          </a:p>
          <a:p>
            <a:r>
              <a:rPr lang="en-US" sz="1400" dirty="0"/>
              <a:t>D3 = 60 cm</a:t>
            </a:r>
          </a:p>
          <a:p>
            <a:endParaRPr lang="en-US" sz="1400" dirty="0"/>
          </a:p>
          <a:p>
            <a:r>
              <a:rPr lang="en-US" sz="1400" dirty="0"/>
              <a:t>D4 = 60 cm</a:t>
            </a:r>
          </a:p>
          <a:p>
            <a:r>
              <a:rPr lang="en-US" sz="1400" dirty="0"/>
              <a:t>D5 = 5 mm (distance 1)</a:t>
            </a:r>
          </a:p>
          <a:p>
            <a:r>
              <a:rPr lang="en-US" sz="1400" dirty="0"/>
              <a:t>D6 = 10 mm (distance 2)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Magnetic Poles 3800 Gauss</a:t>
            </a:r>
          </a:p>
          <a:p>
            <a:r>
              <a:rPr lang="en-US" sz="1400" dirty="0"/>
              <a:t>*Measured laser power output 10.5 </a:t>
            </a:r>
            <a:r>
              <a:rPr lang="en-US" sz="1400" dirty="0" err="1"/>
              <a:t>mW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77298-1FF0-784A-941D-DBD6B1E08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54" y="177800"/>
            <a:ext cx="6502400" cy="6502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CB4D7F-2F32-0643-A904-12C654021F23}"/>
              </a:ext>
            </a:extLst>
          </p:cNvPr>
          <p:cNvSpPr txBox="1"/>
          <p:nvPr/>
        </p:nvSpPr>
        <p:spPr>
          <a:xfrm>
            <a:off x="820271" y="5910759"/>
            <a:ext cx="201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Parallel Laser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272234-AEBC-FD4A-A331-5CFF64C8364E}"/>
              </a:ext>
            </a:extLst>
          </p:cNvPr>
          <p:cNvSpPr txBox="1"/>
          <p:nvPr/>
        </p:nvSpPr>
        <p:spPr>
          <a:xfrm>
            <a:off x="3404954" y="2089040"/>
            <a:ext cx="239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Perpendicular Laser</a:t>
            </a:r>
          </a:p>
        </p:txBody>
      </p:sp>
    </p:spTree>
    <p:extLst>
      <p:ext uri="{BB962C8B-B14F-4D97-AF65-F5344CB8AC3E}">
        <p14:creationId xmlns:p14="http://schemas.microsoft.com/office/powerpoint/2010/main" val="2506388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{028507E6-A9F7-294B-95A0-E9E505662441}tf10001076</Template>
  <TotalTime>13125</TotalTime>
  <Words>843</Words>
  <Application>Microsoft Macintosh PowerPoint</Application>
  <PresentationFormat>Widescreen</PresentationFormat>
  <Paragraphs>125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 Boardroom</vt:lpstr>
      <vt:lpstr>Timm A. Vanderelli Magneto-optic  R&amp;D Ferrocell USA</vt:lpstr>
      <vt:lpstr>Watch the Presentation on YouTube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Ferrolens</dc:title>
  <dc:creator>Microsoft Office User</dc:creator>
  <cp:lastModifiedBy>Microsoft Office User</cp:lastModifiedBy>
  <cp:revision>943</cp:revision>
  <dcterms:created xsi:type="dcterms:W3CDTF">2021-06-15T13:30:55Z</dcterms:created>
  <dcterms:modified xsi:type="dcterms:W3CDTF">2021-07-27T01:50:11Z</dcterms:modified>
</cp:coreProperties>
</file>